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8" r:id="rId10"/>
    <p:sldId id="263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Seminar 2</a:t>
            </a:r>
            <a:r>
              <a:rPr lang="en-US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State the Acknowledgments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96" y="2388973"/>
            <a:ext cx="11722442" cy="42095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As to the Acknowledgments, two possible ingredients require consideration.</a:t>
            </a:r>
          </a:p>
          <a:p>
            <a:r>
              <a:rPr lang="en-US" b="1" dirty="0"/>
              <a:t>First</a:t>
            </a:r>
            <a:r>
              <a:rPr lang="en-US" dirty="0"/>
              <a:t>, you should acknowledge any significant </a:t>
            </a:r>
            <a:r>
              <a:rPr lang="en-US" b="1" dirty="0"/>
              <a:t>technical help </a:t>
            </a:r>
            <a:r>
              <a:rPr lang="en-US" dirty="0"/>
              <a:t>that you received from any individual, whether in your</a:t>
            </a:r>
          </a:p>
          <a:p>
            <a:pPr marL="0" indent="0">
              <a:buNone/>
            </a:pPr>
            <a:r>
              <a:rPr lang="en-US" dirty="0"/>
              <a:t>laboratory or elsewhere. You should also acknowledge the </a:t>
            </a:r>
            <a:r>
              <a:rPr lang="en-US" b="1" dirty="0"/>
              <a:t>source of special equipment</a:t>
            </a:r>
            <a:r>
              <a:rPr lang="en-US" dirty="0"/>
              <a:t>, </a:t>
            </a:r>
            <a:r>
              <a:rPr lang="en-US" b="1" dirty="0"/>
              <a:t>cultures</a:t>
            </a:r>
            <a:r>
              <a:rPr lang="en-US" dirty="0"/>
              <a:t>, or </a:t>
            </a:r>
            <a:r>
              <a:rPr lang="en-US" b="1" dirty="0"/>
              <a:t>other materials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You might, for example, say something like </a:t>
            </a:r>
            <a:r>
              <a:rPr lang="en-US" i="1" u="sng" dirty="0">
                <a:solidFill>
                  <a:srgbClr val="002060"/>
                </a:solidFill>
              </a:rPr>
              <a:t>"Thanks are due to J. Jones for assistance with the experiments and to R.</a:t>
            </a:r>
          </a:p>
          <a:p>
            <a:pPr marL="0" indent="0">
              <a:buNone/>
            </a:pPr>
            <a:r>
              <a:rPr lang="en-US" i="1" u="sng" dirty="0">
                <a:solidFill>
                  <a:srgbClr val="002060"/>
                </a:solidFill>
              </a:rPr>
              <a:t>Smith for valuable discussion."</a:t>
            </a:r>
            <a:r>
              <a:rPr lang="en-US" dirty="0"/>
              <a:t> (Of course, most of us who have been around for a while recognize that this is simply</a:t>
            </a:r>
          </a:p>
          <a:p>
            <a:pPr marL="0" indent="0">
              <a:buNone/>
            </a:pPr>
            <a:r>
              <a:rPr lang="en-US" dirty="0"/>
              <a:t>a thinly veiled way of admitting that Jones did the work and Smith explained what it meant.)</a:t>
            </a:r>
          </a:p>
          <a:p>
            <a:r>
              <a:rPr lang="en-US" b="1" dirty="0"/>
              <a:t>Second</a:t>
            </a:r>
            <a:r>
              <a:rPr lang="en-US" dirty="0"/>
              <a:t>, it is usually the Acknowledgments wherein you should acknowledge any outside </a:t>
            </a:r>
            <a:r>
              <a:rPr lang="en-US" b="1" dirty="0"/>
              <a:t>financial assistance</a:t>
            </a:r>
            <a:r>
              <a:rPr lang="en-US" dirty="0"/>
              <a:t>, such as</a:t>
            </a:r>
          </a:p>
          <a:p>
            <a:pPr marL="0" indent="0">
              <a:buNone/>
            </a:pPr>
            <a:r>
              <a:rPr lang="en-US" b="1" dirty="0"/>
              <a:t>grants</a:t>
            </a:r>
            <a:r>
              <a:rPr lang="en-US" dirty="0"/>
              <a:t>, </a:t>
            </a:r>
            <a:r>
              <a:rPr lang="en-US" b="1" dirty="0"/>
              <a:t>contracts</a:t>
            </a:r>
            <a:r>
              <a:rPr lang="en-US" dirty="0"/>
              <a:t>, or </a:t>
            </a:r>
            <a:r>
              <a:rPr lang="en-US" b="1" dirty="0"/>
              <a:t>fellowships</a:t>
            </a:r>
            <a:r>
              <a:rPr lang="en-US" dirty="0"/>
              <a:t>. (In these days, you might snidely mention the absence of such grants, contracts, or</a:t>
            </a:r>
          </a:p>
          <a:p>
            <a:pPr marL="0" indent="0">
              <a:buNone/>
            </a:pPr>
            <a:r>
              <a:rPr lang="en-US" dirty="0"/>
              <a:t>fellowships.)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315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Cite the References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3080" y="2413686"/>
            <a:ext cx="11417643" cy="417658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There are </a:t>
            </a:r>
            <a:r>
              <a:rPr lang="en-US" b="1" dirty="0" smtClean="0"/>
              <a:t>two rules </a:t>
            </a:r>
            <a:r>
              <a:rPr lang="en-US" dirty="0" smtClean="0"/>
              <a:t>to follow in the </a:t>
            </a:r>
            <a:r>
              <a:rPr lang="en-US" b="1" dirty="0" smtClean="0"/>
              <a:t>References section</a:t>
            </a:r>
            <a:r>
              <a:rPr lang="en-US" dirty="0" smtClean="0"/>
              <a:t>, just as in the Acknowledgments section.</a:t>
            </a:r>
          </a:p>
          <a:p>
            <a:pPr algn="just"/>
            <a:r>
              <a:rPr lang="en-US" b="1" dirty="0" smtClean="0"/>
              <a:t>First</a:t>
            </a:r>
            <a:r>
              <a:rPr lang="en-US" dirty="0"/>
              <a:t>, you should list only </a:t>
            </a:r>
            <a:r>
              <a:rPr lang="en-US" b="1" dirty="0"/>
              <a:t>significant</a:t>
            </a:r>
            <a:r>
              <a:rPr lang="en-US" dirty="0"/>
              <a:t>, </a:t>
            </a:r>
            <a:r>
              <a:rPr lang="en-US" b="1" dirty="0"/>
              <a:t>published</a:t>
            </a:r>
            <a:r>
              <a:rPr lang="en-US" dirty="0"/>
              <a:t> </a:t>
            </a:r>
            <a:r>
              <a:rPr lang="en-US" b="1" dirty="0"/>
              <a:t>references</a:t>
            </a:r>
            <a:r>
              <a:rPr lang="en-US" dirty="0"/>
              <a:t>. References to unpublished data, abstracts, theses, and</a:t>
            </a:r>
          </a:p>
          <a:p>
            <a:pPr marL="0" indent="0" algn="just">
              <a:buNone/>
            </a:pPr>
            <a:r>
              <a:rPr lang="en-US" dirty="0"/>
              <a:t>other secondary materials should not clutter up the References or Literature Cited section. If such a reference seems</a:t>
            </a:r>
          </a:p>
          <a:p>
            <a:pPr marL="0" indent="0" algn="just">
              <a:buNone/>
            </a:pPr>
            <a:r>
              <a:rPr lang="en-US" dirty="0"/>
              <a:t>absolutely essential, you may add it parenthetically or as a footnote in the text. </a:t>
            </a:r>
            <a:r>
              <a:rPr lang="en-US" dirty="0">
                <a:solidFill>
                  <a:srgbClr val="002060"/>
                </a:solidFill>
              </a:rPr>
              <a:t>A paper that has been </a:t>
            </a:r>
            <a:r>
              <a:rPr lang="en-US" b="1" dirty="0">
                <a:solidFill>
                  <a:srgbClr val="002060"/>
                </a:solidFill>
              </a:rPr>
              <a:t>accepted for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</a:rPr>
              <a:t>publication </a:t>
            </a:r>
            <a:r>
              <a:rPr lang="en-US" dirty="0">
                <a:solidFill>
                  <a:srgbClr val="002060"/>
                </a:solidFill>
              </a:rPr>
              <a:t>can be listed in Literature Cited, citing the name of the journal followed by </a:t>
            </a:r>
            <a:r>
              <a:rPr lang="en-US" b="1" dirty="0">
                <a:solidFill>
                  <a:srgbClr val="002060"/>
                </a:solidFill>
              </a:rPr>
              <a:t>"</a:t>
            </a:r>
            <a:r>
              <a:rPr lang="en-US" b="1" i="1" dirty="0">
                <a:solidFill>
                  <a:srgbClr val="002060"/>
                </a:solidFill>
              </a:rPr>
              <a:t>In press</a:t>
            </a:r>
            <a:r>
              <a:rPr lang="en-US" b="1" dirty="0">
                <a:solidFill>
                  <a:srgbClr val="002060"/>
                </a:solidFill>
              </a:rPr>
              <a:t>."</a:t>
            </a:r>
          </a:p>
          <a:p>
            <a:pPr algn="just"/>
            <a:r>
              <a:rPr lang="en-US" b="1" dirty="0"/>
              <a:t>Second</a:t>
            </a:r>
            <a:r>
              <a:rPr lang="en-US" dirty="0"/>
              <a:t>, check all parts of every reference against the original publication before the manuscript is submitted </a:t>
            </a:r>
            <a:r>
              <a:rPr lang="en-US" dirty="0" smtClean="0"/>
              <a:t>and perhaps again at the proof stage. Take it from an erstwhile librarian: There are far more mistakes in the References</a:t>
            </a:r>
          </a:p>
          <a:p>
            <a:pPr marL="0" indent="0" algn="just">
              <a:buNone/>
            </a:pPr>
            <a:r>
              <a:rPr lang="en-US" dirty="0" smtClean="0"/>
              <a:t>section </a:t>
            </a:r>
            <a:r>
              <a:rPr lang="en-US" dirty="0"/>
              <a:t>of a paper than anywhere else.</a:t>
            </a:r>
          </a:p>
          <a:p>
            <a:pPr marL="0" indent="0" algn="just">
              <a:buNone/>
            </a:pPr>
            <a:r>
              <a:rPr lang="en-US" dirty="0"/>
              <a:t>And </a:t>
            </a:r>
            <a:r>
              <a:rPr lang="en-US" b="1" dirty="0"/>
              <a:t>don't forget</a:t>
            </a:r>
            <a:r>
              <a:rPr lang="en-US" dirty="0"/>
              <a:t>, as a final check, </a:t>
            </a:r>
            <a:r>
              <a:rPr lang="en-US" u="sng" dirty="0"/>
              <a:t>make sure that all references cited in the text are indeed listed in the </a:t>
            </a:r>
            <a:r>
              <a:rPr lang="en-US" u="sng" dirty="0" smtClean="0"/>
              <a:t>Literature Cited</a:t>
            </a:r>
            <a:r>
              <a:rPr lang="en-US" dirty="0" smtClean="0"/>
              <a:t> </a:t>
            </a:r>
            <a:r>
              <a:rPr lang="en-US" dirty="0"/>
              <a:t>and that </a:t>
            </a:r>
            <a:r>
              <a:rPr lang="en-US" u="sng" dirty="0"/>
              <a:t>all references listed under Literature Cited are indeed cited somewhere in the text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670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3123" y="2207740"/>
            <a:ext cx="11335265" cy="4415481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Examples of Different Reference Styles</a:t>
            </a:r>
          </a:p>
          <a:p>
            <a:pPr marL="0" indent="0">
              <a:buNone/>
            </a:pPr>
            <a:r>
              <a:rPr lang="en-US" dirty="0"/>
              <a:t>So that you can see at a glance the differences among the three main systems of referencing, here are three references</a:t>
            </a:r>
          </a:p>
          <a:p>
            <a:pPr marL="0" indent="0">
              <a:buNone/>
            </a:pPr>
            <a:r>
              <a:rPr lang="en-US" dirty="0"/>
              <a:t>as they would appear in the References section of a journal.</a:t>
            </a:r>
          </a:p>
          <a:p>
            <a:r>
              <a:rPr lang="en-US" b="1" i="1" dirty="0"/>
              <a:t>Name and Year System</a:t>
            </a:r>
          </a:p>
          <a:p>
            <a:pPr marL="0" indent="0">
              <a:buNone/>
            </a:pPr>
            <a:r>
              <a:rPr lang="en-US" dirty="0"/>
              <a:t>Day, R. A. 1998. How to write and publish a scientific paper. 5th ed. Phoenix: Oryx </a:t>
            </a:r>
            <a:r>
              <a:rPr lang="en-US" dirty="0" smtClean="0"/>
              <a:t>Press. </a:t>
            </a:r>
            <a:r>
              <a:rPr lang="en-US" dirty="0" err="1" smtClean="0"/>
              <a:t>Huth</a:t>
            </a:r>
            <a:r>
              <a:rPr lang="en-US" dirty="0"/>
              <a:t>, E. J. 1986. Guidelines on authorship of medical papers. Ann. Intern. Med. </a:t>
            </a:r>
            <a:r>
              <a:rPr lang="en-US" b="1" dirty="0"/>
              <a:t>104</a:t>
            </a:r>
            <a:r>
              <a:rPr lang="en-US" dirty="0"/>
              <a:t>:269–274.</a:t>
            </a:r>
          </a:p>
          <a:p>
            <a:pPr marL="0" indent="0">
              <a:buNone/>
            </a:pPr>
            <a:r>
              <a:rPr lang="en-US" dirty="0"/>
              <a:t>Sproul, J., H. </a:t>
            </a:r>
            <a:r>
              <a:rPr lang="en-US" dirty="0" err="1"/>
              <a:t>Klaaren</a:t>
            </a:r>
            <a:r>
              <a:rPr lang="en-US" dirty="0"/>
              <a:t>, and F. </a:t>
            </a:r>
            <a:r>
              <a:rPr lang="en-US" dirty="0" err="1"/>
              <a:t>Mannarino</a:t>
            </a:r>
            <a:r>
              <a:rPr lang="en-US" dirty="0"/>
              <a:t>. 1993. Surgical </a:t>
            </a:r>
            <a:r>
              <a:rPr lang="en-US" dirty="0" err="1"/>
              <a:t>teatment</a:t>
            </a:r>
            <a:r>
              <a:rPr lang="en-US" dirty="0"/>
              <a:t> of Freiberg's infraction in athletes. Am. J. </a:t>
            </a:r>
            <a:r>
              <a:rPr lang="en-US" dirty="0" smtClean="0"/>
              <a:t>Sports Med</a:t>
            </a:r>
            <a:r>
              <a:rPr lang="en-US" dirty="0"/>
              <a:t>. </a:t>
            </a:r>
            <a:r>
              <a:rPr lang="en-US" b="1" dirty="0"/>
              <a:t>21</a:t>
            </a:r>
            <a:r>
              <a:rPr lang="en-US" dirty="0"/>
              <a:t>:381–384.</a:t>
            </a:r>
          </a:p>
          <a:p>
            <a:r>
              <a:rPr lang="en-US" b="1" i="1" dirty="0"/>
              <a:t>Alphabet-Number System</a:t>
            </a:r>
          </a:p>
          <a:p>
            <a:pPr marL="0" indent="0">
              <a:buNone/>
            </a:pPr>
            <a:r>
              <a:rPr lang="en-US" dirty="0"/>
              <a:t>1. Day, R. A. 1998. How to write and publish a scientific paper. 5th ed. Phoenix: Oryx Press.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Huth</a:t>
            </a:r>
            <a:r>
              <a:rPr lang="en-US" dirty="0"/>
              <a:t>, E. J. 1986. Guidelines on authorship of medical papers. Ann. Intern. Med. </a:t>
            </a:r>
            <a:r>
              <a:rPr lang="en-US" b="1" dirty="0"/>
              <a:t>104</a:t>
            </a:r>
            <a:r>
              <a:rPr lang="en-US" dirty="0"/>
              <a:t>:269–274.</a:t>
            </a:r>
          </a:p>
          <a:p>
            <a:pPr marL="0" indent="0">
              <a:buNone/>
            </a:pPr>
            <a:r>
              <a:rPr lang="en-US" dirty="0"/>
              <a:t>3. Sproul, J., H. </a:t>
            </a:r>
            <a:r>
              <a:rPr lang="en-US" dirty="0" err="1"/>
              <a:t>Klaaren</a:t>
            </a:r>
            <a:r>
              <a:rPr lang="en-US" dirty="0"/>
              <a:t>, and F. </a:t>
            </a:r>
            <a:r>
              <a:rPr lang="en-US" dirty="0" err="1"/>
              <a:t>Mannarino</a:t>
            </a:r>
            <a:r>
              <a:rPr lang="en-US" dirty="0"/>
              <a:t>. 1993. Surgical treatment of Freiberg's infraction in athletes. Am. </a:t>
            </a:r>
            <a:r>
              <a:rPr lang="en-US" dirty="0" smtClean="0"/>
              <a:t>J. Sports </a:t>
            </a:r>
            <a:r>
              <a:rPr lang="en-US" dirty="0"/>
              <a:t>Med. </a:t>
            </a:r>
            <a:r>
              <a:rPr lang="en-US" b="1" dirty="0"/>
              <a:t>21</a:t>
            </a:r>
            <a:r>
              <a:rPr lang="en-US" dirty="0"/>
              <a:t>:381–384.</a:t>
            </a:r>
          </a:p>
          <a:p>
            <a:r>
              <a:rPr lang="en-US" b="1" i="1" dirty="0"/>
              <a:t>Citation Order </a:t>
            </a:r>
            <a:r>
              <a:rPr lang="en-US" b="1" i="1" dirty="0" smtClean="0"/>
              <a:t>System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Huth</a:t>
            </a:r>
            <a:r>
              <a:rPr lang="en-US" dirty="0"/>
              <a:t> EJ. Guidelines on authorship of medical papers. Ann Intern Med 1986; </a:t>
            </a:r>
            <a:r>
              <a:rPr lang="en-US" b="1" dirty="0"/>
              <a:t>104</a:t>
            </a:r>
            <a:r>
              <a:rPr lang="en-US" dirty="0"/>
              <a:t>:269–74.</a:t>
            </a:r>
          </a:p>
          <a:p>
            <a:pPr marL="0" indent="0">
              <a:buNone/>
            </a:pPr>
            <a:r>
              <a:rPr lang="en-US" dirty="0"/>
              <a:t>2. Sproul J, </a:t>
            </a:r>
            <a:r>
              <a:rPr lang="en-US" dirty="0" err="1"/>
              <a:t>Klaaren</a:t>
            </a:r>
            <a:r>
              <a:rPr lang="en-US" dirty="0"/>
              <a:t> H, </a:t>
            </a:r>
            <a:r>
              <a:rPr lang="en-US" dirty="0" err="1"/>
              <a:t>Mannarino</a:t>
            </a:r>
            <a:r>
              <a:rPr lang="en-US" dirty="0"/>
              <a:t> F. Surgical treatment of Freiberg's infraction in athletes. Am J Sports Med </a:t>
            </a:r>
            <a:r>
              <a:rPr lang="en-US" dirty="0" smtClean="0"/>
              <a:t>1993; </a:t>
            </a:r>
            <a:r>
              <a:rPr lang="ru-RU" b="1" dirty="0" smtClean="0"/>
              <a:t>21</a:t>
            </a:r>
            <a:r>
              <a:rPr lang="ru-RU" dirty="0" smtClean="0"/>
              <a:t>:381–4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/>
              <a:t>3. Day RA. How to write and publish a scientific paper. 5th ed. Phoenix: Oryx Press, 1998.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941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Content </a:t>
            </a:r>
            <a:endParaRPr lang="en-US" dirty="0" smtClean="0"/>
          </a:p>
          <a:p>
            <a:r>
              <a:rPr lang="en-US" dirty="0" smtClean="0"/>
              <a:t>Creating </a:t>
            </a:r>
            <a:r>
              <a:rPr lang="en-US" dirty="0"/>
              <a:t>a literature review</a:t>
            </a:r>
            <a:r>
              <a:rPr lang="kk-KZ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Preparing </a:t>
            </a:r>
            <a:r>
              <a:rPr lang="en-US" dirty="0"/>
              <a:t>other sections of a research </a:t>
            </a:r>
            <a:r>
              <a:rPr lang="en-US" dirty="0" smtClean="0"/>
              <a:t>report: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abstract</a:t>
            </a:r>
            <a:r>
              <a:rPr lang="en-US" dirty="0"/>
              <a:t>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introduction</a:t>
            </a:r>
            <a:r>
              <a:rPr lang="en-US" dirty="0"/>
              <a:t>, 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materials </a:t>
            </a:r>
            <a:r>
              <a:rPr lang="en-US" dirty="0"/>
              <a:t>and methods,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results </a:t>
            </a:r>
            <a:r>
              <a:rPr lang="en-US" dirty="0"/>
              <a:t>and discussion,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conclusions</a:t>
            </a:r>
            <a:r>
              <a:rPr lang="kk-KZ" dirty="0" smtClean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Including </a:t>
            </a:r>
            <a:r>
              <a:rPr lang="en-US" dirty="0"/>
              <a:t>and summarizing research data</a:t>
            </a:r>
            <a:r>
              <a:rPr lang="kk-KZ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136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Abstract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974" y="2372497"/>
            <a:ext cx="10923372" cy="4135395"/>
          </a:xfrm>
        </p:spPr>
        <p:txBody>
          <a:bodyPr/>
          <a:lstStyle/>
          <a:p>
            <a:r>
              <a:rPr lang="en-US" dirty="0"/>
              <a:t>An Abstract should be viewed as a </a:t>
            </a:r>
            <a:r>
              <a:rPr lang="en-US" dirty="0" err="1"/>
              <a:t>miniversion</a:t>
            </a:r>
            <a:r>
              <a:rPr lang="en-US" dirty="0"/>
              <a:t> of the paper. The Abstract should provide a </a:t>
            </a:r>
            <a:r>
              <a:rPr lang="en-US" i="1" dirty="0"/>
              <a:t>brief </a:t>
            </a:r>
            <a:r>
              <a:rPr lang="en-US" dirty="0"/>
              <a:t>summary of each </a:t>
            </a:r>
            <a:r>
              <a:rPr lang="en-US" dirty="0" smtClean="0"/>
              <a:t>of the </a:t>
            </a:r>
            <a:r>
              <a:rPr lang="en-US" dirty="0"/>
              <a:t>main sections of the paper: Introduction, Materials and Methods, Results, and Discussion. As Houghton (1975) </a:t>
            </a:r>
            <a:r>
              <a:rPr lang="en-US" dirty="0" smtClean="0"/>
              <a:t>put it</a:t>
            </a:r>
            <a:r>
              <a:rPr lang="en-US" dirty="0"/>
              <a:t>, "An abstract can be defined as a summary of the information in a document</a:t>
            </a:r>
            <a:r>
              <a:rPr lang="en-US" dirty="0" smtClean="0"/>
              <a:t>.“</a:t>
            </a:r>
          </a:p>
          <a:p>
            <a:r>
              <a:rPr lang="en-US" dirty="0"/>
              <a:t>The Abstract should not exceed 250 words and should be designed </a:t>
            </a:r>
            <a:r>
              <a:rPr lang="en-US" dirty="0" smtClean="0"/>
              <a:t>to define </a:t>
            </a:r>
            <a:r>
              <a:rPr lang="en-US" dirty="0"/>
              <a:t>clearly what is dealt with in the paper</a:t>
            </a:r>
            <a:r>
              <a:rPr lang="en-US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17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Abstract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6" y="2388973"/>
            <a:ext cx="10742140" cy="4234249"/>
          </a:xfrm>
        </p:spPr>
        <p:txBody>
          <a:bodyPr/>
          <a:lstStyle/>
          <a:p>
            <a:r>
              <a:rPr lang="en-US" dirty="0"/>
              <a:t>The Abstract should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1) state the principal objectives and scope of the investigation,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2) describe the </a:t>
            </a:r>
            <a:r>
              <a:rPr lang="en-US" dirty="0" smtClean="0"/>
              <a:t>methods employed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3) summarize the results, and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4) state the principal conclusions.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importance of the conclusions </a:t>
            </a:r>
            <a:r>
              <a:rPr lang="en-US" dirty="0" smtClean="0"/>
              <a:t>is indicated </a:t>
            </a:r>
            <a:r>
              <a:rPr lang="en-US" dirty="0"/>
              <a:t>by the fact that they are often given three times: once in the Abstract, again in the Introduction, and again (</a:t>
            </a:r>
            <a:r>
              <a:rPr lang="en-US" dirty="0" smtClean="0"/>
              <a:t>in more </a:t>
            </a:r>
            <a:r>
              <a:rPr lang="en-US" dirty="0"/>
              <a:t>detail probably) in the Discussion.</a:t>
            </a:r>
          </a:p>
          <a:p>
            <a:r>
              <a:rPr lang="en-US" dirty="0"/>
              <a:t>Most or all of the Abstract should be written in the </a:t>
            </a:r>
            <a:r>
              <a:rPr lang="en-US" b="1" dirty="0"/>
              <a:t>past tense</a:t>
            </a:r>
            <a:r>
              <a:rPr lang="en-US" dirty="0"/>
              <a:t>, because it refers to work </a:t>
            </a:r>
            <a:r>
              <a:rPr lang="en-US" b="1" dirty="0"/>
              <a:t>done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04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Abstract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499"/>
            <a:ext cx="10559251" cy="3854965"/>
          </a:xfrm>
        </p:spPr>
        <p:txBody>
          <a:bodyPr/>
          <a:lstStyle/>
          <a:p>
            <a:r>
              <a:rPr lang="en-US" dirty="0"/>
              <a:t>The Abstract should never give any information or conclusion that is not stated in the paper. References to </a:t>
            </a:r>
            <a:r>
              <a:rPr lang="en-US" dirty="0" smtClean="0"/>
              <a:t>the literature </a:t>
            </a:r>
            <a:r>
              <a:rPr lang="en-US" dirty="0"/>
              <a:t>must not be cited in the Abstract (except in rare instances, such as modification of a previously </a:t>
            </a:r>
            <a:r>
              <a:rPr lang="en-US" dirty="0" smtClean="0"/>
              <a:t>published method).</a:t>
            </a:r>
          </a:p>
          <a:p>
            <a:r>
              <a:rPr lang="en-US" dirty="0"/>
              <a:t>Unless a long term is used several times within an Abstract, do not abbreviate the term. Wait and introduce </a:t>
            </a:r>
            <a:r>
              <a:rPr lang="en-US" dirty="0" smtClean="0"/>
              <a:t>the appropriate </a:t>
            </a:r>
            <a:r>
              <a:rPr lang="en-US" dirty="0"/>
              <a:t>abbreviation at first use in the text (probably in the Introduction).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71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Write the Introduction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130" y="2603500"/>
            <a:ext cx="11145794" cy="372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Suggested rules for a good Introduction are as follows: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1) The Introduction should present first, with all </a:t>
            </a:r>
            <a:r>
              <a:rPr lang="en-US" dirty="0" smtClean="0"/>
              <a:t>possible clarity</a:t>
            </a:r>
            <a:r>
              <a:rPr lang="en-US" dirty="0"/>
              <a:t>, the </a:t>
            </a:r>
            <a:r>
              <a:rPr lang="en-US" b="1" dirty="0"/>
              <a:t>nature</a:t>
            </a:r>
            <a:r>
              <a:rPr lang="en-US" dirty="0"/>
              <a:t> and </a:t>
            </a:r>
            <a:r>
              <a:rPr lang="en-US" b="1" dirty="0"/>
              <a:t>scope</a:t>
            </a:r>
            <a:r>
              <a:rPr lang="en-US" dirty="0"/>
              <a:t> </a:t>
            </a:r>
            <a:r>
              <a:rPr lang="en-US" b="1" dirty="0"/>
              <a:t>of the problem</a:t>
            </a:r>
            <a:r>
              <a:rPr lang="en-US" dirty="0"/>
              <a:t> investigated.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2) It should </a:t>
            </a:r>
            <a:r>
              <a:rPr lang="en-US" b="1" dirty="0"/>
              <a:t>review the pertinent literature </a:t>
            </a:r>
            <a:r>
              <a:rPr lang="en-US" dirty="0"/>
              <a:t>to orient </a:t>
            </a:r>
            <a:r>
              <a:rPr lang="en-US" dirty="0" smtClean="0"/>
              <a:t>the reader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3) It should state the </a:t>
            </a:r>
            <a:r>
              <a:rPr lang="en-US" b="1" dirty="0"/>
              <a:t>method of the investigation</a:t>
            </a:r>
            <a:r>
              <a:rPr lang="en-US" dirty="0"/>
              <a:t>. If deemed necessary, the reasons for the choice of </a:t>
            </a:r>
            <a:r>
              <a:rPr lang="en-US" dirty="0" smtClean="0"/>
              <a:t>a particular </a:t>
            </a:r>
            <a:r>
              <a:rPr lang="en-US" dirty="0"/>
              <a:t>method should be stated.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4) It should state the </a:t>
            </a:r>
            <a:r>
              <a:rPr lang="en-US" b="1" dirty="0"/>
              <a:t>principal results </a:t>
            </a:r>
            <a:r>
              <a:rPr lang="en-US" dirty="0"/>
              <a:t>of the investigation.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5) It should state </a:t>
            </a:r>
            <a:r>
              <a:rPr lang="en-US" dirty="0" smtClean="0"/>
              <a:t>the </a:t>
            </a:r>
            <a:r>
              <a:rPr lang="en-US" b="1" dirty="0" smtClean="0"/>
              <a:t>principal </a:t>
            </a:r>
            <a:r>
              <a:rPr lang="en-US" b="1" dirty="0"/>
              <a:t>conclusion(s</a:t>
            </a:r>
            <a:r>
              <a:rPr lang="en-US" dirty="0"/>
              <a:t>) suggested by the results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Do </a:t>
            </a:r>
            <a:r>
              <a:rPr lang="en-US" dirty="0"/>
              <a:t>not keep the reader in suspense; let the reader follow </a:t>
            </a:r>
            <a:r>
              <a:rPr lang="en-US" dirty="0" smtClean="0"/>
              <a:t>the development </a:t>
            </a:r>
            <a:r>
              <a:rPr lang="en-US" dirty="0"/>
              <a:t>of the evidence.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1902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67265"/>
            <a:ext cx="9001967" cy="1013367"/>
          </a:xfrm>
        </p:spPr>
        <p:txBody>
          <a:bodyPr/>
          <a:lstStyle/>
          <a:p>
            <a:r>
              <a:rPr lang="en-US" b="1" dirty="0"/>
              <a:t>How to Write the Materials and Methods Section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9558" y="2372497"/>
            <a:ext cx="11310550" cy="4283676"/>
          </a:xfrm>
        </p:spPr>
        <p:txBody>
          <a:bodyPr/>
          <a:lstStyle/>
          <a:p>
            <a:pPr algn="just"/>
            <a:r>
              <a:rPr lang="en-US" dirty="0" smtClean="0"/>
              <a:t>In Materials </a:t>
            </a:r>
            <a:r>
              <a:rPr lang="en-US" dirty="0"/>
              <a:t>and Methods, you must give the full details. Most of this section should be written in the past tense.</a:t>
            </a:r>
          </a:p>
          <a:p>
            <a:pPr algn="just"/>
            <a:r>
              <a:rPr lang="en-US" dirty="0"/>
              <a:t>The main purpose of the Materials and Methods section is to describe (and if </a:t>
            </a:r>
            <a:r>
              <a:rPr lang="en-US" dirty="0" smtClean="0"/>
              <a:t>necessary defend</a:t>
            </a:r>
            <a:r>
              <a:rPr lang="en-US" dirty="0"/>
              <a:t>) the </a:t>
            </a:r>
            <a:r>
              <a:rPr lang="en-US" dirty="0" smtClean="0"/>
              <a:t>experimental design </a:t>
            </a:r>
            <a:r>
              <a:rPr lang="en-US" dirty="0"/>
              <a:t>and then provide enough detail so that a competent worker can repeat the experiments.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803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Write the Results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562" y="2463113"/>
            <a:ext cx="11623589" cy="397063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There are usually two ingredients of the Results section. </a:t>
            </a:r>
            <a:r>
              <a:rPr lang="en-US" b="1" dirty="0"/>
              <a:t>First</a:t>
            </a:r>
            <a:r>
              <a:rPr lang="en-US" dirty="0"/>
              <a:t>, you should give some kind of overall description of </a:t>
            </a:r>
            <a:r>
              <a:rPr lang="en-US" dirty="0" smtClean="0"/>
              <a:t>the experiments</a:t>
            </a:r>
            <a:r>
              <a:rPr lang="en-US" dirty="0"/>
              <a:t>, providing the "big picture," without, however, repeating the experimental details previously provided </a:t>
            </a:r>
            <a:r>
              <a:rPr lang="en-US" dirty="0" smtClean="0"/>
              <a:t>in Materials </a:t>
            </a:r>
            <a:r>
              <a:rPr lang="en-US" dirty="0"/>
              <a:t>and Methods. </a:t>
            </a:r>
            <a:r>
              <a:rPr lang="en-US" b="1" dirty="0"/>
              <a:t>Second</a:t>
            </a:r>
            <a:r>
              <a:rPr lang="en-US" dirty="0"/>
              <a:t>, you should present the data. Your results should be presented in the past tense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b="1" dirty="0" smtClean="0"/>
              <a:t>results </a:t>
            </a:r>
            <a:r>
              <a:rPr lang="en-US" dirty="0" smtClean="0"/>
              <a:t>should be </a:t>
            </a:r>
            <a:r>
              <a:rPr lang="en-US" i="1" u="sng" dirty="0" smtClean="0"/>
              <a:t>short and sweet</a:t>
            </a:r>
            <a:r>
              <a:rPr lang="en-US" dirty="0" smtClean="0"/>
              <a:t>, without verbiage. Although the Results section of a paper is the most important part, it is often the shortest, particularly if it is preceded by a </a:t>
            </a:r>
            <a:r>
              <a:rPr lang="en-US" b="1" dirty="0" smtClean="0"/>
              <a:t>well-written Materials and Methods section </a:t>
            </a:r>
            <a:r>
              <a:rPr lang="en-US" dirty="0" smtClean="0"/>
              <a:t>and followed by a </a:t>
            </a:r>
            <a:r>
              <a:rPr lang="en-US" b="1" dirty="0" smtClean="0"/>
              <a:t>well-written Discussion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531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Write the Discussion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508" y="2240692"/>
            <a:ext cx="11359978" cy="43413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Components of the Discussion</a:t>
            </a:r>
          </a:p>
          <a:p>
            <a:pPr marL="0" indent="0">
              <a:buNone/>
            </a:pPr>
            <a:r>
              <a:rPr lang="en-US" dirty="0"/>
              <a:t>What are the essential features of a good Discussion? I believe the main components will be provided if the following</a:t>
            </a:r>
          </a:p>
          <a:p>
            <a:pPr marL="0" indent="0">
              <a:buNone/>
            </a:pPr>
            <a:r>
              <a:rPr lang="en-US" dirty="0"/>
              <a:t>injunctions are heeded:</a:t>
            </a:r>
          </a:p>
          <a:p>
            <a:r>
              <a:rPr lang="en-US" dirty="0"/>
              <a:t>1. Try to present the principles, relationships, and generalizations shown by the Results. And bear in mind, in a</a:t>
            </a:r>
          </a:p>
          <a:p>
            <a:pPr marL="0" indent="0">
              <a:buNone/>
            </a:pPr>
            <a:r>
              <a:rPr lang="en-US" dirty="0"/>
              <a:t>good Discussion, you </a:t>
            </a:r>
            <a:r>
              <a:rPr lang="en-US" i="1" dirty="0"/>
              <a:t>discuss—you do not recapitulate— </a:t>
            </a:r>
            <a:r>
              <a:rPr lang="en-US" dirty="0"/>
              <a:t>the Results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2. Point out any exceptions or any lack of correlation and define unsettled points. Never take the high-risk</a:t>
            </a:r>
          </a:p>
          <a:p>
            <a:pPr marL="0" indent="0">
              <a:buNone/>
            </a:pPr>
            <a:r>
              <a:rPr lang="en-US" dirty="0"/>
              <a:t>alternative of trying to cover up or fudge data that do not quite fit.</a:t>
            </a:r>
          </a:p>
          <a:p>
            <a:r>
              <a:rPr lang="en-US" dirty="0"/>
              <a:t>3. Show how your results and interpretations agree (or contrast) with previously published work.</a:t>
            </a:r>
          </a:p>
          <a:p>
            <a:r>
              <a:rPr lang="en-US" dirty="0"/>
              <a:t>4. Don't be shy; discuss the theoretical implications of your work, as well as any possible practical applications.</a:t>
            </a:r>
          </a:p>
          <a:p>
            <a:r>
              <a:rPr lang="en-US" dirty="0"/>
              <a:t>5. State your conclusions as clearly as possible.</a:t>
            </a:r>
          </a:p>
          <a:p>
            <a:r>
              <a:rPr lang="en-US" dirty="0"/>
              <a:t>6. Summarize your evidence for </a:t>
            </a:r>
            <a:r>
              <a:rPr lang="en-US" i="1" dirty="0"/>
              <a:t>each </a:t>
            </a:r>
            <a:r>
              <a:rPr lang="en-US" dirty="0"/>
              <a:t>conclusion. Or, as the wise old scientist will tell you, "Never assume anything</a:t>
            </a:r>
          </a:p>
          <a:p>
            <a:pPr marL="0" indent="0">
              <a:buNone/>
            </a:pPr>
            <a:r>
              <a:rPr lang="en-US" dirty="0" smtClean="0"/>
              <a:t>except </a:t>
            </a:r>
            <a:r>
              <a:rPr lang="en-US" dirty="0"/>
              <a:t>a 4% mortgage</a:t>
            </a:r>
            <a:r>
              <a:rPr lang="en-US" dirty="0" smtClean="0"/>
              <a:t>.“</a:t>
            </a:r>
          </a:p>
          <a:p>
            <a:pPr marL="0" indent="0">
              <a:buNone/>
            </a:pPr>
            <a:r>
              <a:rPr lang="en-US" dirty="0"/>
              <a:t>The Discussion should end with a short summary or conclusion regarding the significance of the work.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934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440</TotalTime>
  <Words>1472</Words>
  <Application>Microsoft Office PowerPoint</Application>
  <PresentationFormat>Широкоэкранный</PresentationFormat>
  <Paragraphs>85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Ион (конференц-зал)</vt:lpstr>
      <vt:lpstr>Презентация PowerPoint</vt:lpstr>
      <vt:lpstr>Презентация PowerPoint</vt:lpstr>
      <vt:lpstr>Abstract</vt:lpstr>
      <vt:lpstr>Abstract</vt:lpstr>
      <vt:lpstr>Abstract</vt:lpstr>
      <vt:lpstr>How to Write the Introduction</vt:lpstr>
      <vt:lpstr>How to Write the Materials and Methods Section</vt:lpstr>
      <vt:lpstr>How to Write the Results</vt:lpstr>
      <vt:lpstr>How to Write the Discussion</vt:lpstr>
      <vt:lpstr>How to State the Acknowledgments</vt:lpstr>
      <vt:lpstr>How to Cite the References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23</cp:revision>
  <dcterms:created xsi:type="dcterms:W3CDTF">2015-09-07T10:22:18Z</dcterms:created>
  <dcterms:modified xsi:type="dcterms:W3CDTF">2015-09-22T09:13:39Z</dcterms:modified>
</cp:coreProperties>
</file>